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3"/>
  </p:notesMasterIdLst>
  <p:sldIdLst>
    <p:sldId id="256" r:id="rId2"/>
    <p:sldId id="337" r:id="rId3"/>
    <p:sldId id="262" r:id="rId4"/>
    <p:sldId id="313" r:id="rId5"/>
    <p:sldId id="338" r:id="rId6"/>
    <p:sldId id="339" r:id="rId7"/>
    <p:sldId id="340" r:id="rId8"/>
    <p:sldId id="342" r:id="rId9"/>
    <p:sldId id="260" r:id="rId10"/>
    <p:sldId id="343" r:id="rId11"/>
    <p:sldId id="344" r:id="rId12"/>
    <p:sldId id="345" r:id="rId13"/>
    <p:sldId id="341" r:id="rId14"/>
    <p:sldId id="347" r:id="rId15"/>
    <p:sldId id="348" r:id="rId16"/>
    <p:sldId id="349" r:id="rId17"/>
    <p:sldId id="346" r:id="rId18"/>
    <p:sldId id="317" r:id="rId19"/>
    <p:sldId id="351" r:id="rId20"/>
    <p:sldId id="352" r:id="rId21"/>
    <p:sldId id="354" r:id="rId22"/>
    <p:sldId id="355" r:id="rId23"/>
    <p:sldId id="357" r:id="rId24"/>
    <p:sldId id="358" r:id="rId25"/>
    <p:sldId id="359" r:id="rId26"/>
    <p:sldId id="360" r:id="rId27"/>
    <p:sldId id="350" r:id="rId28"/>
    <p:sldId id="318" r:id="rId29"/>
    <p:sldId id="325" r:id="rId30"/>
    <p:sldId id="326" r:id="rId31"/>
    <p:sldId id="283" r:id="rId32"/>
  </p:sldIdLst>
  <p:sldSz cx="9144000" cy="5143500" type="screen16x9"/>
  <p:notesSz cx="6858000" cy="9144000"/>
  <p:embeddedFontLst>
    <p:embeddedFont>
      <p:font typeface="Cardo" panose="020B0604020202020204" charset="-79"/>
      <p:regular r:id="rId34"/>
      <p:bold r:id="rId35"/>
      <p:italic r:id="rId36"/>
    </p:embeddedFont>
    <p:embeddedFont>
      <p:font typeface="Josefin Sans" pitchFamily="2" charset="0"/>
      <p:regular r:id="rId37"/>
      <p:bold r:id="rId38"/>
      <p:italic r:id="rId39"/>
      <p:boldItalic r:id="rId40"/>
    </p:embeddedFont>
    <p:embeddedFont>
      <p:font typeface="Karla" pitchFamily="2" charset="0"/>
      <p:regular r:id="rId41"/>
      <p:bold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Teko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70EDE2-2D39-43B6-9B2F-3BF919B3E1E0}">
  <a:tblStyle styleId="{0970EDE2-2D39-43B6-9B2F-3BF919B3E1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c4e301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c4e301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6ABB5BFF-F4B3-058E-BE8A-0A239D868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>
            <a:extLst>
              <a:ext uri="{FF2B5EF4-FFF2-40B4-BE49-F238E27FC236}">
                <a16:creationId xmlns:a16="http://schemas.microsoft.com/office/drawing/2014/main" id="{64F29D7E-F303-DDB0-A9DE-D83E8EA661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>
            <a:extLst>
              <a:ext uri="{FF2B5EF4-FFF2-40B4-BE49-F238E27FC236}">
                <a16:creationId xmlns:a16="http://schemas.microsoft.com/office/drawing/2014/main" id="{38626E59-16EF-4928-7727-F2F6CF0D8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72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15B4AE1D-CF0D-06D0-CFD8-A467E47F0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>
            <a:extLst>
              <a:ext uri="{FF2B5EF4-FFF2-40B4-BE49-F238E27FC236}">
                <a16:creationId xmlns:a16="http://schemas.microsoft.com/office/drawing/2014/main" id="{93030BEC-B258-68FC-DDD3-4B2277EFE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>
            <a:extLst>
              <a:ext uri="{FF2B5EF4-FFF2-40B4-BE49-F238E27FC236}">
                <a16:creationId xmlns:a16="http://schemas.microsoft.com/office/drawing/2014/main" id="{012926F2-453B-C601-BCAF-D01BC51DEE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886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0602e5875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0602e5875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40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AC8E88C6-F49E-8DF4-FC8B-8597DEA14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>
            <a:extLst>
              <a:ext uri="{FF2B5EF4-FFF2-40B4-BE49-F238E27FC236}">
                <a16:creationId xmlns:a16="http://schemas.microsoft.com/office/drawing/2014/main" id="{3C994686-7BFC-BD07-BD3F-0397DEFD12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>
            <a:extLst>
              <a:ext uri="{FF2B5EF4-FFF2-40B4-BE49-F238E27FC236}">
                <a16:creationId xmlns:a16="http://schemas.microsoft.com/office/drawing/2014/main" id="{81185E32-D1C4-55A6-2F7D-997D7B86D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863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A44F120A-41E1-56ED-49E7-8D19FBBE5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>
            <a:extLst>
              <a:ext uri="{FF2B5EF4-FFF2-40B4-BE49-F238E27FC236}">
                <a16:creationId xmlns:a16="http://schemas.microsoft.com/office/drawing/2014/main" id="{FD0B88D5-16D6-8ADC-F9DB-5199A107AE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>
            <a:extLst>
              <a:ext uri="{FF2B5EF4-FFF2-40B4-BE49-F238E27FC236}">
                <a16:creationId xmlns:a16="http://schemas.microsoft.com/office/drawing/2014/main" id="{DBEE65A7-5168-3AA0-0222-007BD31FB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126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35E79A-8A90-0BCB-9DE1-8830D8C7B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>
            <a:extLst>
              <a:ext uri="{FF2B5EF4-FFF2-40B4-BE49-F238E27FC236}">
                <a16:creationId xmlns:a16="http://schemas.microsoft.com/office/drawing/2014/main" id="{6A40D0A3-C122-7AD4-0038-27AF587E2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>
            <a:extLst>
              <a:ext uri="{FF2B5EF4-FFF2-40B4-BE49-F238E27FC236}">
                <a16:creationId xmlns:a16="http://schemas.microsoft.com/office/drawing/2014/main" id="{93E482EF-3DC9-E533-4BBF-CEBD51E42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883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>
          <a:extLst>
            <a:ext uri="{FF2B5EF4-FFF2-40B4-BE49-F238E27FC236}">
              <a16:creationId xmlns:a16="http://schemas.microsoft.com/office/drawing/2014/main" id="{6CD13FA9-169C-31E6-10AA-93CD4D7D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0602e5875_0_2121:notes">
            <a:extLst>
              <a:ext uri="{FF2B5EF4-FFF2-40B4-BE49-F238E27FC236}">
                <a16:creationId xmlns:a16="http://schemas.microsoft.com/office/drawing/2014/main" id="{F3B8B126-C152-BA86-9FA3-0F806E3687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0602e5875_0_2121:notes">
            <a:extLst>
              <a:ext uri="{FF2B5EF4-FFF2-40B4-BE49-F238E27FC236}">
                <a16:creationId xmlns:a16="http://schemas.microsoft.com/office/drawing/2014/main" id="{6CF756C0-A3D3-5AD0-7993-47A6556F4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753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840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45673D8B-4152-359C-76FB-5E3C606A8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>
            <a:extLst>
              <a:ext uri="{FF2B5EF4-FFF2-40B4-BE49-F238E27FC236}">
                <a16:creationId xmlns:a16="http://schemas.microsoft.com/office/drawing/2014/main" id="{28E2FEE7-9031-056F-0F25-7E07DC4ECD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>
            <a:extLst>
              <a:ext uri="{FF2B5EF4-FFF2-40B4-BE49-F238E27FC236}">
                <a16:creationId xmlns:a16="http://schemas.microsoft.com/office/drawing/2014/main" id="{A695F4AB-C80D-3B05-7D03-ADF542B5B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680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7B307EAB-8858-7A6E-69A4-65574615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>
            <a:extLst>
              <a:ext uri="{FF2B5EF4-FFF2-40B4-BE49-F238E27FC236}">
                <a16:creationId xmlns:a16="http://schemas.microsoft.com/office/drawing/2014/main" id="{E6C7E569-6B2A-7A6B-5605-568EDBA14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>
            <a:extLst>
              <a:ext uri="{FF2B5EF4-FFF2-40B4-BE49-F238E27FC236}">
                <a16:creationId xmlns:a16="http://schemas.microsoft.com/office/drawing/2014/main" id="{9C464A88-3455-36BF-591D-29C5FC6CC1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48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93408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0FD0721C-FA69-2341-4360-07F062EC5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>
            <a:extLst>
              <a:ext uri="{FF2B5EF4-FFF2-40B4-BE49-F238E27FC236}">
                <a16:creationId xmlns:a16="http://schemas.microsoft.com/office/drawing/2014/main" id="{5A2D5B7B-50CF-FEE0-4455-E9356F51EC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>
            <a:extLst>
              <a:ext uri="{FF2B5EF4-FFF2-40B4-BE49-F238E27FC236}">
                <a16:creationId xmlns:a16="http://schemas.microsoft.com/office/drawing/2014/main" id="{DC2B9C8D-AE96-BFC8-662B-E0AC189FD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79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0602e5875_0_2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0602e5875_0_2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41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45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501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195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3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4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558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3F5323CC-81E1-C8E2-27B0-71265050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19cdf330_0_375:notes">
            <a:extLst>
              <a:ext uri="{FF2B5EF4-FFF2-40B4-BE49-F238E27FC236}">
                <a16:creationId xmlns:a16="http://schemas.microsoft.com/office/drawing/2014/main" id="{D59234DA-F602-E89A-7005-9B27BF6B4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19cdf330_0_375:notes">
            <a:extLst>
              <a:ext uri="{FF2B5EF4-FFF2-40B4-BE49-F238E27FC236}">
                <a16:creationId xmlns:a16="http://schemas.microsoft.com/office/drawing/2014/main" id="{2DE1BF90-D27E-CA20-7880-E910518039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693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12C853DA-C0CA-BD3E-5396-1F75E82D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>
            <a:extLst>
              <a:ext uri="{FF2B5EF4-FFF2-40B4-BE49-F238E27FC236}">
                <a16:creationId xmlns:a16="http://schemas.microsoft.com/office/drawing/2014/main" id="{A0024083-CACB-4BCD-F14C-5C89CB43B0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>
            <a:extLst>
              <a:ext uri="{FF2B5EF4-FFF2-40B4-BE49-F238E27FC236}">
                <a16:creationId xmlns:a16="http://schemas.microsoft.com/office/drawing/2014/main" id="{A0D6FFF3-94BB-DFC4-6F53-E719E4015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12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69674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63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rdo"/>
              <a:buNone/>
              <a:defRPr sz="175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l="1832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l="14258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529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941700" y="2106650"/>
            <a:ext cx="4462800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71350" y="3544400"/>
            <a:ext cx="42330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3462050" y="1063450"/>
            <a:ext cx="49686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221605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 idx="2" hasCustomPrompt="1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221605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2"/>
          </p:nvPr>
        </p:nvSpPr>
        <p:spPr>
          <a:xfrm>
            <a:off x="2241807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3"/>
          </p:nvPr>
        </p:nvSpPr>
        <p:spPr>
          <a:xfrm>
            <a:off x="5675372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7"/>
          </p:nvPr>
        </p:nvSpPr>
        <p:spPr>
          <a:xfrm>
            <a:off x="5675372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64" r:id="rId7"/>
    <p:sldLayoutId id="2147483678" r:id="rId8"/>
    <p:sldLayoutId id="2147483682" r:id="rId9"/>
    <p:sldLayoutId id="2147483683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25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0600" y="29910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>
            <a:spLocks noGrp="1"/>
          </p:cNvSpPr>
          <p:nvPr>
            <p:ph type="ctrTitle"/>
          </p:nvPr>
        </p:nvSpPr>
        <p:spPr>
          <a:xfrm>
            <a:off x="340693" y="1739480"/>
            <a:ext cx="5479757" cy="1978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Incident Response using Pre-Defined </a:t>
            </a:r>
            <a:r>
              <a:rPr lang="en" sz="5000" dirty="0">
                <a:solidFill>
                  <a:schemeClr val="dk2"/>
                </a:solidFill>
              </a:rPr>
              <a:t>Procedures.</a:t>
            </a:r>
            <a:endParaRPr sz="5000" dirty="0">
              <a:solidFill>
                <a:schemeClr val="dk2"/>
              </a:solidFill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750" y="1682925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450" y="120015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85820">
            <a:off x="5804150" y="197340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298734">
            <a:off x="5502566" y="877290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0650" y="66577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0450" y="3804825"/>
            <a:ext cx="839381" cy="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B07FE008-148C-9028-DDB4-3F1F7582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>
            <a:extLst>
              <a:ext uri="{FF2B5EF4-FFF2-40B4-BE49-F238E27FC236}">
                <a16:creationId xmlns:a16="http://schemas.microsoft.com/office/drawing/2014/main" id="{CE0ABDC7-9EB9-7FA7-EC85-EEBC62B23F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859158"/>
            <a:ext cx="6633966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sz="3600" b="1" dirty="0"/>
              <a:t>Types of security Incidents</a:t>
            </a:r>
            <a:endParaRPr sz="3600" dirty="0"/>
          </a:p>
        </p:txBody>
      </p:sp>
      <p:grpSp>
        <p:nvGrpSpPr>
          <p:cNvPr id="275" name="Google Shape;275;p45">
            <a:extLst>
              <a:ext uri="{FF2B5EF4-FFF2-40B4-BE49-F238E27FC236}">
                <a16:creationId xmlns:a16="http://schemas.microsoft.com/office/drawing/2014/main" id="{CAB9731C-282B-FE1D-AC67-E1CA5A4281BA}"/>
              </a:ext>
            </a:extLst>
          </p:cNvPr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>
              <a:extLst>
                <a:ext uri="{FF2B5EF4-FFF2-40B4-BE49-F238E27FC236}">
                  <a16:creationId xmlns:a16="http://schemas.microsoft.com/office/drawing/2014/main" id="{A0D908C8-5B1F-B78B-8DCC-33DC2C026A2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>
              <a:extLst>
                <a:ext uri="{FF2B5EF4-FFF2-40B4-BE49-F238E27FC236}">
                  <a16:creationId xmlns:a16="http://schemas.microsoft.com/office/drawing/2014/main" id="{B0864C40-A5FE-2E8F-8648-B9DFC604A46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>
            <a:extLst>
              <a:ext uri="{FF2B5EF4-FFF2-40B4-BE49-F238E27FC236}">
                <a16:creationId xmlns:a16="http://schemas.microsoft.com/office/drawing/2014/main" id="{1D02CC46-A53E-00DE-A881-17CE8137AE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>
            <a:extLst>
              <a:ext uri="{FF2B5EF4-FFF2-40B4-BE49-F238E27FC236}">
                <a16:creationId xmlns:a16="http://schemas.microsoft.com/office/drawing/2014/main" id="{53477914-09CF-66A4-2466-BDF815FDB02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3A8F3903-22FE-7B11-384F-9E2651C674D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03C9AB62-BBA6-F063-02B3-351F1907514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E3C8FE45-7915-5005-1532-2AF2003F1B8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1EA1D8-4DC9-8EBC-CEC3-0626AAC69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an Incident Response Playbook?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structured guide for responding to cybersecurity incidents.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Standardizes processes, making response efficient and effective.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are Playbooks Important?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response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Minimizes damage and downtime.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0E330-0D6A-3E2F-D9F8-6FA6E7DCEF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2788" y="1977183"/>
            <a:ext cx="660629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Data breaches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Malware/Ransomware attacks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Phishing/Social Engineering attacks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Insider threats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Denial of Service (DoS) attacks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Misconfigurations/Vulnerabilities exploitation</a:t>
            </a:r>
          </a:p>
        </p:txBody>
      </p:sp>
    </p:spTree>
    <p:extLst>
      <p:ext uri="{BB962C8B-B14F-4D97-AF65-F5344CB8AC3E}">
        <p14:creationId xmlns:p14="http://schemas.microsoft.com/office/powerpoint/2010/main" val="196293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68AF2FC1-45D8-27D5-5926-5323CC0E4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>
            <a:extLst>
              <a:ext uri="{FF2B5EF4-FFF2-40B4-BE49-F238E27FC236}">
                <a16:creationId xmlns:a16="http://schemas.microsoft.com/office/drawing/2014/main" id="{907E9BAE-38BA-5D2B-9B22-D47454DAA8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859158"/>
            <a:ext cx="6633966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sz="3600" b="1" dirty="0"/>
              <a:t>Structure of a Playbook</a:t>
            </a:r>
          </a:p>
        </p:txBody>
      </p:sp>
      <p:grpSp>
        <p:nvGrpSpPr>
          <p:cNvPr id="275" name="Google Shape;275;p45">
            <a:extLst>
              <a:ext uri="{FF2B5EF4-FFF2-40B4-BE49-F238E27FC236}">
                <a16:creationId xmlns:a16="http://schemas.microsoft.com/office/drawing/2014/main" id="{E87CF4C6-9972-5572-24A1-8E7B8F036799}"/>
              </a:ext>
            </a:extLst>
          </p:cNvPr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>
              <a:extLst>
                <a:ext uri="{FF2B5EF4-FFF2-40B4-BE49-F238E27FC236}">
                  <a16:creationId xmlns:a16="http://schemas.microsoft.com/office/drawing/2014/main" id="{C90996E3-B9C6-F8F1-C2D1-318BF5ED436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>
              <a:extLst>
                <a:ext uri="{FF2B5EF4-FFF2-40B4-BE49-F238E27FC236}">
                  <a16:creationId xmlns:a16="http://schemas.microsoft.com/office/drawing/2014/main" id="{033C60BA-2136-F206-7C19-EB22D25CE7C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>
            <a:extLst>
              <a:ext uri="{FF2B5EF4-FFF2-40B4-BE49-F238E27FC236}">
                <a16:creationId xmlns:a16="http://schemas.microsoft.com/office/drawing/2014/main" id="{CB1C5D4A-34B8-716C-1CF6-2B95B4F705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>
            <a:extLst>
              <a:ext uri="{FF2B5EF4-FFF2-40B4-BE49-F238E27FC236}">
                <a16:creationId xmlns:a16="http://schemas.microsoft.com/office/drawing/2014/main" id="{9034D210-1DEF-AA08-5F15-8A985A8BCAA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230507D5-F501-D93F-6795-45832374B99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AE235976-9F63-9907-FD3F-C965AE93692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1BA423D3-CFA9-B919-63E6-1407F93FA19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84177B-CC07-C0C5-E446-134597903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an Incident Response Playbook?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structured guide for responding to cybersecurity incidents.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Standardizes processes, making response efficient and effective.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are Playbooks Important?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response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Minimizes damage and downtime.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3D8FA-4371-E238-4829-A1ED58544E5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2788" y="1700184"/>
            <a:ext cx="613821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1. Preparation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Risk assessment, security tools, and communication plans.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2. Identification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Detecting and confirming an incident.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3. Containment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Isolating affected systems to prevent spread.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4. Eradication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Removing the threat from the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5. Recovery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Restoring normal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6. Lessons Learned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Conducting post-incident reviews and improving processes.</a:t>
            </a:r>
          </a:p>
        </p:txBody>
      </p:sp>
    </p:spTree>
    <p:extLst>
      <p:ext uri="{BB962C8B-B14F-4D97-AF65-F5344CB8AC3E}">
        <p14:creationId xmlns:p14="http://schemas.microsoft.com/office/powerpoint/2010/main" val="218848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71C80309-95DF-89D5-C83E-94AE41017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>
            <a:extLst>
              <a:ext uri="{FF2B5EF4-FFF2-40B4-BE49-F238E27FC236}">
                <a16:creationId xmlns:a16="http://schemas.microsoft.com/office/drawing/2014/main" id="{6F0D3FA6-52AA-D0D7-C5CA-1008F5040C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859158"/>
            <a:ext cx="6633966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sz="3600" b="1" dirty="0"/>
              <a:t>Key Elements of a Playbook</a:t>
            </a:r>
          </a:p>
        </p:txBody>
      </p:sp>
      <p:grpSp>
        <p:nvGrpSpPr>
          <p:cNvPr id="275" name="Google Shape;275;p45">
            <a:extLst>
              <a:ext uri="{FF2B5EF4-FFF2-40B4-BE49-F238E27FC236}">
                <a16:creationId xmlns:a16="http://schemas.microsoft.com/office/drawing/2014/main" id="{7AD963FE-A1DC-79C8-28D0-7ED6169D3ACA}"/>
              </a:ext>
            </a:extLst>
          </p:cNvPr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>
              <a:extLst>
                <a:ext uri="{FF2B5EF4-FFF2-40B4-BE49-F238E27FC236}">
                  <a16:creationId xmlns:a16="http://schemas.microsoft.com/office/drawing/2014/main" id="{18B70007-434A-B7FB-7755-8E64B198C53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>
              <a:extLst>
                <a:ext uri="{FF2B5EF4-FFF2-40B4-BE49-F238E27FC236}">
                  <a16:creationId xmlns:a16="http://schemas.microsoft.com/office/drawing/2014/main" id="{4BC21F40-B638-141C-C39D-EA4DA9E660B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>
            <a:extLst>
              <a:ext uri="{FF2B5EF4-FFF2-40B4-BE49-F238E27FC236}">
                <a16:creationId xmlns:a16="http://schemas.microsoft.com/office/drawing/2014/main" id="{C28239B5-46A4-5722-94A0-73EBAA39E0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>
            <a:extLst>
              <a:ext uri="{FF2B5EF4-FFF2-40B4-BE49-F238E27FC236}">
                <a16:creationId xmlns:a16="http://schemas.microsoft.com/office/drawing/2014/main" id="{64A689EF-80E6-D105-7DCE-9F399B438F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DEAF51FD-F4E6-A3EB-13BC-3755523C39A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3F8EF78E-1439-B292-E45D-A4825307BA3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A783FFDF-73F8-068F-6960-208D6972BF2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273A99-8792-212B-2885-EA9F61CB6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an Incident Response Playbook?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structured guide for responding to cybersecurity incidents.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Standardizes processes, making response efficient and effective.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are Playbooks Important?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response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Minimizes damage and downtime.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5FF89-3A32-A7DE-4ACD-C0E9030C72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2788" y="2115682"/>
            <a:ext cx="577754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Roles and responsibilities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Communication plan (internal/external)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Detailed steps for different scenarios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Documentation and reporting templates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Escalation process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Reference to relevant regulations/compliance (e.g., GDPR, HIPAA)</a:t>
            </a:r>
          </a:p>
        </p:txBody>
      </p:sp>
    </p:spTree>
    <p:extLst>
      <p:ext uri="{BB962C8B-B14F-4D97-AF65-F5344CB8AC3E}">
        <p14:creationId xmlns:p14="http://schemas.microsoft.com/office/powerpoint/2010/main" val="415178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9945">
            <a:off x="5545062" y="-1238250"/>
            <a:ext cx="3571873" cy="3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850" y="-968800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2216049" y="2716297"/>
            <a:ext cx="4655805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Playbooks</a:t>
            </a:r>
            <a:endParaRPr dirty="0"/>
          </a:p>
        </p:txBody>
      </p:sp>
      <p:sp>
        <p:nvSpPr>
          <p:cNvPr id="595" name="Google Shape;595;p60"/>
          <p:cNvSpPr txBox="1">
            <a:spLocks noGrp="1"/>
          </p:cNvSpPr>
          <p:nvPr>
            <p:ph type="title" idx="2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0" y="31982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7900">
            <a:off x="6180149" y="744217"/>
            <a:ext cx="1782850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8992">
            <a:off x="5223637" y="494513"/>
            <a:ext cx="1026100" cy="23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81272">
            <a:off x="6068873" y="693889"/>
            <a:ext cx="1001076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1637" y="9400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875" y="198089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7900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52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FE71E799-EBCA-39E3-74E5-8AF783098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>
            <a:extLst>
              <a:ext uri="{FF2B5EF4-FFF2-40B4-BE49-F238E27FC236}">
                <a16:creationId xmlns:a16="http://schemas.microsoft.com/office/drawing/2014/main" id="{BA9E0527-01C2-25B5-BEEC-3E13101C6F7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306603"/>
            <a:ext cx="7464528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sz="3600" b="1" dirty="0"/>
              <a:t>Playbook 1: Ransomware Attack</a:t>
            </a:r>
          </a:p>
        </p:txBody>
      </p:sp>
      <p:grpSp>
        <p:nvGrpSpPr>
          <p:cNvPr id="275" name="Google Shape;275;p45">
            <a:extLst>
              <a:ext uri="{FF2B5EF4-FFF2-40B4-BE49-F238E27FC236}">
                <a16:creationId xmlns:a16="http://schemas.microsoft.com/office/drawing/2014/main" id="{313D01C0-6CA1-CFCE-6D8C-22FD05B69E91}"/>
              </a:ext>
            </a:extLst>
          </p:cNvPr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>
              <a:extLst>
                <a:ext uri="{FF2B5EF4-FFF2-40B4-BE49-F238E27FC236}">
                  <a16:creationId xmlns:a16="http://schemas.microsoft.com/office/drawing/2014/main" id="{0AF9F5BE-FEE5-1175-5D5B-54BC1168DED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>
              <a:extLst>
                <a:ext uri="{FF2B5EF4-FFF2-40B4-BE49-F238E27FC236}">
                  <a16:creationId xmlns:a16="http://schemas.microsoft.com/office/drawing/2014/main" id="{609B6B0F-3530-16B0-BD9E-8EF2DF2FC80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>
            <a:extLst>
              <a:ext uri="{FF2B5EF4-FFF2-40B4-BE49-F238E27FC236}">
                <a16:creationId xmlns:a16="http://schemas.microsoft.com/office/drawing/2014/main" id="{BA8427EB-AA56-A792-D165-177EF385B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>
            <a:extLst>
              <a:ext uri="{FF2B5EF4-FFF2-40B4-BE49-F238E27FC236}">
                <a16:creationId xmlns:a16="http://schemas.microsoft.com/office/drawing/2014/main" id="{48428214-08B6-28A4-6B68-750C722E2F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14522C4C-728C-01BF-EC83-EC3EEE0C9A0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A574D9B2-9402-32B2-04FE-A7AA067CC38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A914E0B4-831E-EFA5-7C3D-7BEDDF72EEF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7720CE8-9A57-77AC-E358-9ED18E64DF9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56951" y="1429669"/>
            <a:ext cx="6226384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Scenario: An employee's device is infected with ransomware.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Steps: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Preparation: Train staff on phishing and email security.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Identification: Detect encryption of files and ransom notes.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Containment: Disconnect infected systems from the network.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Eradication: Remove ransomware through anti-malware solutions.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Recovery: Restore files from a backup, and apply patches.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Lessons Learned: Review vulnerability, and update security policies.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 Source Tools:</a:t>
            </a:r>
          </a:p>
          <a:p>
            <a:pPr marL="584200" lvl="1" indent="0">
              <a:lnSpc>
                <a:spcPct val="150000"/>
              </a:lnSpc>
            </a:pPr>
            <a:r>
              <a:rPr lang="en-US" sz="1400" dirty="0"/>
              <a:t>Bitdefender Anti-Ransomware</a:t>
            </a:r>
          </a:p>
          <a:p>
            <a:pPr marL="584200" lvl="1" indent="0">
              <a:lnSpc>
                <a:spcPct val="150000"/>
              </a:lnSpc>
            </a:pPr>
            <a:r>
              <a:rPr lang="en-US" sz="1400" dirty="0"/>
              <a:t>Malwarebytes Incident Response</a:t>
            </a:r>
          </a:p>
        </p:txBody>
      </p:sp>
    </p:spTree>
    <p:extLst>
      <p:ext uri="{BB962C8B-B14F-4D97-AF65-F5344CB8AC3E}">
        <p14:creationId xmlns:p14="http://schemas.microsoft.com/office/powerpoint/2010/main" val="135699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EE6435F8-875E-59C1-E68B-FA6E9BBD0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>
            <a:extLst>
              <a:ext uri="{FF2B5EF4-FFF2-40B4-BE49-F238E27FC236}">
                <a16:creationId xmlns:a16="http://schemas.microsoft.com/office/drawing/2014/main" id="{B6BCDB65-A92E-1CD4-23DD-5A5CA105A7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306603"/>
            <a:ext cx="7464528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sz="3600" b="1" dirty="0"/>
              <a:t>Playbook 2: Phishing Attack</a:t>
            </a:r>
            <a:br>
              <a:rPr lang="en-US" sz="3600" b="1" dirty="0"/>
            </a:br>
            <a:endParaRPr lang="en-US" sz="3600" b="1" dirty="0"/>
          </a:p>
        </p:txBody>
      </p:sp>
      <p:grpSp>
        <p:nvGrpSpPr>
          <p:cNvPr id="275" name="Google Shape;275;p45">
            <a:extLst>
              <a:ext uri="{FF2B5EF4-FFF2-40B4-BE49-F238E27FC236}">
                <a16:creationId xmlns:a16="http://schemas.microsoft.com/office/drawing/2014/main" id="{E62CC6C0-7370-EC53-7574-CBA14C74CA91}"/>
              </a:ext>
            </a:extLst>
          </p:cNvPr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>
              <a:extLst>
                <a:ext uri="{FF2B5EF4-FFF2-40B4-BE49-F238E27FC236}">
                  <a16:creationId xmlns:a16="http://schemas.microsoft.com/office/drawing/2014/main" id="{9CB12A20-ECE0-3DAA-21D4-81BE9E6AC55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>
              <a:extLst>
                <a:ext uri="{FF2B5EF4-FFF2-40B4-BE49-F238E27FC236}">
                  <a16:creationId xmlns:a16="http://schemas.microsoft.com/office/drawing/2014/main" id="{F817F294-AC11-4C54-5B0D-BE3C4C946AE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>
            <a:extLst>
              <a:ext uri="{FF2B5EF4-FFF2-40B4-BE49-F238E27FC236}">
                <a16:creationId xmlns:a16="http://schemas.microsoft.com/office/drawing/2014/main" id="{D201F1F5-D97D-27A5-0C6E-6279807DAC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>
            <a:extLst>
              <a:ext uri="{FF2B5EF4-FFF2-40B4-BE49-F238E27FC236}">
                <a16:creationId xmlns:a16="http://schemas.microsoft.com/office/drawing/2014/main" id="{E45C1B69-379C-DB8E-D4BB-5E24B4CF0C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7F210AF6-D4DA-0089-FE37-76E87517BAA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5A393641-169E-B1DE-4A00-F28A8176019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DF6FEDBE-65D6-B246-C986-8A8DC264A8D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5F27105-A0B0-E661-90C3-6BB5C54230C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56951" y="1668195"/>
            <a:ext cx="725390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Scenario:</a:t>
            </a:r>
            <a:r>
              <a:rPr lang="en-US" dirty="0"/>
              <a:t> A user falls for a phishing email and provides login credentials.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Preparation:</a:t>
            </a:r>
            <a:r>
              <a:rPr lang="en-US" dirty="0"/>
              <a:t> Enable two-factor authentication (2FA).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Identification:</a:t>
            </a:r>
            <a:r>
              <a:rPr lang="en-US" dirty="0"/>
              <a:t> Suspicious login or abnormal behavior detected.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Containment:</a:t>
            </a:r>
            <a:r>
              <a:rPr lang="en-US" dirty="0"/>
              <a:t> Disable compromised accounts, and reset passwords.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Eradication:</a:t>
            </a:r>
            <a:r>
              <a:rPr lang="en-US" dirty="0"/>
              <a:t> Identify malicious email, and scan for malware.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Recovery:</a:t>
            </a:r>
            <a:r>
              <a:rPr lang="en-US" dirty="0"/>
              <a:t> Notify affected users, and roll out security awareness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Lessons Learned:</a:t>
            </a:r>
            <a:r>
              <a:rPr lang="en-US" dirty="0"/>
              <a:t> Strengthen email filtering and awareness programs.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Open Source Tools: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Phishing Simulation Platform</a:t>
            </a:r>
            <a:r>
              <a:rPr lang="en-US" dirty="0"/>
              <a:t> (</a:t>
            </a:r>
            <a:r>
              <a:rPr lang="en-US" dirty="0" err="1"/>
              <a:t>GoPhish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MailScanner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3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3C61261F-FEA5-EACB-1977-82428E33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>
            <a:extLst>
              <a:ext uri="{FF2B5EF4-FFF2-40B4-BE49-F238E27FC236}">
                <a16:creationId xmlns:a16="http://schemas.microsoft.com/office/drawing/2014/main" id="{2AFD6C4F-01CE-7426-2F76-E7A01B19A23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306603"/>
            <a:ext cx="7464528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sz="3600" b="1" dirty="0"/>
              <a:t>Playbook 4: Denial of Service (DoS) Attack</a:t>
            </a:r>
          </a:p>
        </p:txBody>
      </p:sp>
      <p:grpSp>
        <p:nvGrpSpPr>
          <p:cNvPr id="275" name="Google Shape;275;p45">
            <a:extLst>
              <a:ext uri="{FF2B5EF4-FFF2-40B4-BE49-F238E27FC236}">
                <a16:creationId xmlns:a16="http://schemas.microsoft.com/office/drawing/2014/main" id="{ECFEB131-E258-3D1E-B343-7766B8C11C2D}"/>
              </a:ext>
            </a:extLst>
          </p:cNvPr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>
              <a:extLst>
                <a:ext uri="{FF2B5EF4-FFF2-40B4-BE49-F238E27FC236}">
                  <a16:creationId xmlns:a16="http://schemas.microsoft.com/office/drawing/2014/main" id="{EC41E83F-66E5-E4B0-B3DA-57E531B6E35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>
              <a:extLst>
                <a:ext uri="{FF2B5EF4-FFF2-40B4-BE49-F238E27FC236}">
                  <a16:creationId xmlns:a16="http://schemas.microsoft.com/office/drawing/2014/main" id="{35B9C5E5-A825-1336-D4C1-E8747C820E3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>
            <a:extLst>
              <a:ext uri="{FF2B5EF4-FFF2-40B4-BE49-F238E27FC236}">
                <a16:creationId xmlns:a16="http://schemas.microsoft.com/office/drawing/2014/main" id="{EEB9F11E-C6B6-FE92-174F-8485AE43FF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>
            <a:extLst>
              <a:ext uri="{FF2B5EF4-FFF2-40B4-BE49-F238E27FC236}">
                <a16:creationId xmlns:a16="http://schemas.microsoft.com/office/drawing/2014/main" id="{3FAF7C9D-BF40-BD3A-E03F-E154D940DB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44393814-D3BF-501B-EC62-558626A19E7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E9AAB09D-70B6-2915-4AEC-09A137286D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01E94390-FEB0-1FFA-DB97-E88B75F6366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699313-D548-B40F-C717-354FFAC161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56951" y="1899027"/>
            <a:ext cx="8376011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Scenario:</a:t>
            </a:r>
            <a:r>
              <a:rPr lang="en-US" dirty="0"/>
              <a:t> The company’s website is experiencing a DoS attack.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Preparation:</a:t>
            </a:r>
            <a:r>
              <a:rPr lang="en-US" dirty="0"/>
              <a:t> Implement traffic throttling and use a content delivery network (CDN).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Identification:</a:t>
            </a:r>
            <a:r>
              <a:rPr lang="en-US" dirty="0"/>
              <a:t> Surge in traffic, slow website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Containment:</a:t>
            </a:r>
            <a:r>
              <a:rPr lang="en-US" dirty="0"/>
              <a:t> Block malicious IPs using firewall rules.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Eradication:</a:t>
            </a:r>
            <a:r>
              <a:rPr lang="en-US" dirty="0"/>
              <a:t> Identify source of the attack, mitigate further attacks.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Recovery:</a:t>
            </a:r>
            <a:r>
              <a:rPr lang="en-US" dirty="0"/>
              <a:t> Restore website from backup, stabilize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Lessons Learned:</a:t>
            </a:r>
            <a:r>
              <a:rPr lang="en-US" dirty="0"/>
              <a:t> Improve DoS prevention mechanisms.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Open Source Tools: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Wireshark</a:t>
            </a:r>
            <a:r>
              <a:rPr lang="en-US" dirty="0"/>
              <a:t> (Network traffic analysis)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ModSecurity</a:t>
            </a:r>
            <a:r>
              <a:rPr lang="en-US" dirty="0"/>
              <a:t> (Web application firewall)</a:t>
            </a:r>
          </a:p>
        </p:txBody>
      </p:sp>
    </p:spTree>
    <p:extLst>
      <p:ext uri="{BB962C8B-B14F-4D97-AF65-F5344CB8AC3E}">
        <p14:creationId xmlns:p14="http://schemas.microsoft.com/office/powerpoint/2010/main" val="152383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>
          <a:extLst>
            <a:ext uri="{FF2B5EF4-FFF2-40B4-BE49-F238E27FC236}">
              <a16:creationId xmlns:a16="http://schemas.microsoft.com/office/drawing/2014/main" id="{0F44CAA5-4D68-2BE8-FC51-1FCAD74A3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0">
            <a:extLst>
              <a:ext uri="{FF2B5EF4-FFF2-40B4-BE49-F238E27FC236}">
                <a16:creationId xmlns:a16="http://schemas.microsoft.com/office/drawing/2014/main" id="{582BF61D-096D-8A7E-F874-3AFEADE68D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9945">
            <a:off x="5545062" y="-1238250"/>
            <a:ext cx="3571873" cy="3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>
            <a:extLst>
              <a:ext uri="{FF2B5EF4-FFF2-40B4-BE49-F238E27FC236}">
                <a16:creationId xmlns:a16="http://schemas.microsoft.com/office/drawing/2014/main" id="{F5CAD0E9-4928-17F2-64E7-889828E6BE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850" y="-968800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>
            <a:extLst>
              <a:ext uri="{FF2B5EF4-FFF2-40B4-BE49-F238E27FC236}">
                <a16:creationId xmlns:a16="http://schemas.microsoft.com/office/drawing/2014/main" id="{6CB413E8-035B-960B-6820-9D12C92F50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049" y="2716297"/>
            <a:ext cx="7080351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Practical Exercise:</a:t>
            </a:r>
            <a:br>
              <a:rPr lang="en-US" dirty="0"/>
            </a:br>
            <a:r>
              <a:rPr lang="en-US" sz="2400" dirty="0"/>
              <a:t>Develop a Network Mapping/DDoS incident playbook</a:t>
            </a:r>
            <a:endParaRPr sz="2400" dirty="0"/>
          </a:p>
        </p:txBody>
      </p:sp>
      <p:sp>
        <p:nvSpPr>
          <p:cNvPr id="595" name="Google Shape;595;p60">
            <a:extLst>
              <a:ext uri="{FF2B5EF4-FFF2-40B4-BE49-F238E27FC236}">
                <a16:creationId xmlns:a16="http://schemas.microsoft.com/office/drawing/2014/main" id="{A7252458-84DC-07C1-A62B-BD933D1D44A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97" name="Google Shape;597;p60">
            <a:extLst>
              <a:ext uri="{FF2B5EF4-FFF2-40B4-BE49-F238E27FC236}">
                <a16:creationId xmlns:a16="http://schemas.microsoft.com/office/drawing/2014/main" id="{3D9BC8A1-1727-8CC1-C87C-1BE024EE0A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0" y="31982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>
            <a:extLst>
              <a:ext uri="{FF2B5EF4-FFF2-40B4-BE49-F238E27FC236}">
                <a16:creationId xmlns:a16="http://schemas.microsoft.com/office/drawing/2014/main" id="{B3C60ACA-EDD8-A636-D212-FD424AEF9E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7900">
            <a:off x="6180149" y="744217"/>
            <a:ext cx="1782850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>
            <a:extLst>
              <a:ext uri="{FF2B5EF4-FFF2-40B4-BE49-F238E27FC236}">
                <a16:creationId xmlns:a16="http://schemas.microsoft.com/office/drawing/2014/main" id="{8C15D04C-A4C2-DBCD-5C6C-BC07637571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8992">
            <a:off x="5223637" y="494513"/>
            <a:ext cx="1026100" cy="23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>
            <a:extLst>
              <a:ext uri="{FF2B5EF4-FFF2-40B4-BE49-F238E27FC236}">
                <a16:creationId xmlns:a16="http://schemas.microsoft.com/office/drawing/2014/main" id="{EBD16E72-0574-D7A8-FE7E-4936D7F9CF9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81272">
            <a:off x="6068873" y="693889"/>
            <a:ext cx="1001076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>
            <a:extLst>
              <a:ext uri="{FF2B5EF4-FFF2-40B4-BE49-F238E27FC236}">
                <a16:creationId xmlns:a16="http://schemas.microsoft.com/office/drawing/2014/main" id="{94180E68-90D1-BD80-ADA3-0C9021E5F20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1637" y="9400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>
            <a:extLst>
              <a:ext uri="{FF2B5EF4-FFF2-40B4-BE49-F238E27FC236}">
                <a16:creationId xmlns:a16="http://schemas.microsoft.com/office/drawing/2014/main" id="{B19B2128-1AC5-24E6-CE26-4897DC8AA8E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875" y="198089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>
            <a:extLst>
              <a:ext uri="{FF2B5EF4-FFF2-40B4-BE49-F238E27FC236}">
                <a16:creationId xmlns:a16="http://schemas.microsoft.com/office/drawing/2014/main" id="{18821369-986F-A45D-C655-2EAB430D18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7900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523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5229696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b="1" dirty="0"/>
              <a:t>Preparation Phase</a:t>
            </a:r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713225" y="2458724"/>
            <a:ext cx="5182878" cy="1981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Objective:</a:t>
            </a:r>
            <a:r>
              <a:rPr lang="en-US" dirty="0"/>
              <a:t> Ensure readiness to handle DDoS attacks and network mapping.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Roles and Responsibilities: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Assign roles to incident response team members (e.g., network admin, security analysts, communication lead).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 an escalation matrix for internal and external communication.</a:t>
            </a:r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949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40D240BE-B409-2101-0A33-5932CFEF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>
            <a:extLst>
              <a:ext uri="{FF2B5EF4-FFF2-40B4-BE49-F238E27FC236}">
                <a16:creationId xmlns:a16="http://schemas.microsoft.com/office/drawing/2014/main" id="{3A007113-69B9-7379-758F-26C217435E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5229696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b="1" dirty="0"/>
              <a:t>Preparation Phase</a:t>
            </a:r>
          </a:p>
        </p:txBody>
      </p:sp>
      <p:sp>
        <p:nvSpPr>
          <p:cNvPr id="274" name="Google Shape;274;p45">
            <a:extLst>
              <a:ext uri="{FF2B5EF4-FFF2-40B4-BE49-F238E27FC236}">
                <a16:creationId xmlns:a16="http://schemas.microsoft.com/office/drawing/2014/main" id="{2CB7C596-00E4-F229-4E89-8A8F6ABC61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458724"/>
            <a:ext cx="5182878" cy="1981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Technical Measures: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DDoS mitigation services (e.g., cloud-based solutions like Cloudflare, AWS Shield).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up intrusion detection/prevention systems (IDS/IPS) to detect network mapping tools like Nmap.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traffic monitoring tools to establish network traffic baselines (e.g., NetFlow, Wireshark).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backups of critical systems and configurations are in place.</a:t>
            </a:r>
          </a:p>
        </p:txBody>
      </p:sp>
      <p:grpSp>
        <p:nvGrpSpPr>
          <p:cNvPr id="275" name="Google Shape;275;p45">
            <a:extLst>
              <a:ext uri="{FF2B5EF4-FFF2-40B4-BE49-F238E27FC236}">
                <a16:creationId xmlns:a16="http://schemas.microsoft.com/office/drawing/2014/main" id="{FE2ADE69-C5D7-3DE5-DEE0-A87B9B505BC3}"/>
              </a:ext>
            </a:extLst>
          </p:cNvPr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>
              <a:extLst>
                <a:ext uri="{FF2B5EF4-FFF2-40B4-BE49-F238E27FC236}">
                  <a16:creationId xmlns:a16="http://schemas.microsoft.com/office/drawing/2014/main" id="{F0B7ED81-FD85-5E9B-3BA2-665D34AEBB6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>
              <a:extLst>
                <a:ext uri="{FF2B5EF4-FFF2-40B4-BE49-F238E27FC236}">
                  <a16:creationId xmlns:a16="http://schemas.microsoft.com/office/drawing/2014/main" id="{B3A03E01-DC13-04F7-E882-64AAD7BADB5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>
            <a:extLst>
              <a:ext uri="{FF2B5EF4-FFF2-40B4-BE49-F238E27FC236}">
                <a16:creationId xmlns:a16="http://schemas.microsoft.com/office/drawing/2014/main" id="{89F7BA20-91BF-37D9-2531-AF17307669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>
            <a:extLst>
              <a:ext uri="{FF2B5EF4-FFF2-40B4-BE49-F238E27FC236}">
                <a16:creationId xmlns:a16="http://schemas.microsoft.com/office/drawing/2014/main" id="{AABA756F-4357-E637-60F7-C9DFABA2B0A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7F192989-BAFE-1CD6-A443-D65410D040E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5ECC0C02-5F1F-B895-EE82-AE552A8C1D3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5D9C5B5F-5F6F-C781-C39D-6788DD00DDC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43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D9A41-AD93-53E8-CF86-2FD68E96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91"/>
            <a:ext cx="9143999" cy="26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86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84F42384-8EE1-C3FD-A7B0-A00C8D693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>
            <a:extLst>
              <a:ext uri="{FF2B5EF4-FFF2-40B4-BE49-F238E27FC236}">
                <a16:creationId xmlns:a16="http://schemas.microsoft.com/office/drawing/2014/main" id="{1A92FE63-EECE-0201-82C8-4B8EDE75F0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5229696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b="1" dirty="0"/>
              <a:t>Preparation Phase</a:t>
            </a:r>
          </a:p>
        </p:txBody>
      </p:sp>
      <p:sp>
        <p:nvSpPr>
          <p:cNvPr id="274" name="Google Shape;274;p45">
            <a:extLst>
              <a:ext uri="{FF2B5EF4-FFF2-40B4-BE49-F238E27FC236}">
                <a16:creationId xmlns:a16="http://schemas.microsoft.com/office/drawing/2014/main" id="{A5468620-8AC7-CA9E-E93C-097F6102B0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458724"/>
            <a:ext cx="5182878" cy="1981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Incident Response Policies: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Establish communication procedures, including templates for internal alerts and customer notifications.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 network and system diagrams to speed up investigations.</a:t>
            </a:r>
          </a:p>
        </p:txBody>
      </p:sp>
      <p:grpSp>
        <p:nvGrpSpPr>
          <p:cNvPr id="275" name="Google Shape;275;p45">
            <a:extLst>
              <a:ext uri="{FF2B5EF4-FFF2-40B4-BE49-F238E27FC236}">
                <a16:creationId xmlns:a16="http://schemas.microsoft.com/office/drawing/2014/main" id="{A18C992D-733A-0154-AA3A-A89E25AB4C23}"/>
              </a:ext>
            </a:extLst>
          </p:cNvPr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>
              <a:extLst>
                <a:ext uri="{FF2B5EF4-FFF2-40B4-BE49-F238E27FC236}">
                  <a16:creationId xmlns:a16="http://schemas.microsoft.com/office/drawing/2014/main" id="{A4A74041-FE07-3733-F61B-98B44CE1035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>
              <a:extLst>
                <a:ext uri="{FF2B5EF4-FFF2-40B4-BE49-F238E27FC236}">
                  <a16:creationId xmlns:a16="http://schemas.microsoft.com/office/drawing/2014/main" id="{2E62A7B0-1ED2-BBDB-CF3D-24B2DD8BAE7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>
            <a:extLst>
              <a:ext uri="{FF2B5EF4-FFF2-40B4-BE49-F238E27FC236}">
                <a16:creationId xmlns:a16="http://schemas.microsoft.com/office/drawing/2014/main" id="{252DF4A8-2C8C-0855-BE0E-CB90DEA7C4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>
            <a:extLst>
              <a:ext uri="{FF2B5EF4-FFF2-40B4-BE49-F238E27FC236}">
                <a16:creationId xmlns:a16="http://schemas.microsoft.com/office/drawing/2014/main" id="{50FA338D-A08A-76CE-3F65-080420CBE6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2C0557A7-00CB-80C5-9BC6-0F5B36A2068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890FE789-B4DE-27C7-F579-502CBD24C7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4A06C61C-CA87-16F0-68C2-31903EC0731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05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DD027-404B-E82A-118F-466864A2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Detection and Identification Phase</a:t>
            </a:r>
            <a:br>
              <a:rPr lang="en-US" b="1" dirty="0"/>
            </a:br>
            <a:endParaRPr lang="en-NG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CA47B5-0FBA-9DCC-54F0-8CF3C030F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807" y="2030493"/>
            <a:ext cx="3161460" cy="888300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Unusual spikes in small packets that scan ports (common for Nmap scans).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Frequent ICMP echo requests (ping sweeps).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Logs showing attempts to connect to unused ports.</a:t>
            </a:r>
          </a:p>
          <a:p>
            <a:endParaRPr lang="en-NG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65C0165-4EBB-745D-E573-2B3CA8B8F8C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241812" y="1440725"/>
            <a:ext cx="3036769" cy="462600"/>
          </a:xfrm>
        </p:spPr>
        <p:txBody>
          <a:bodyPr/>
          <a:lstStyle/>
          <a:p>
            <a:r>
              <a:rPr lang="en-US" b="1" dirty="0"/>
              <a:t>Network Mapping Indicators:</a:t>
            </a:r>
            <a:endParaRPr lang="en-US" dirty="0"/>
          </a:p>
          <a:p>
            <a:endParaRPr lang="en-NG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17F5377-9D7D-ABD4-2289-E58D6A9E7A38}"/>
              </a:ext>
            </a:extLst>
          </p:cNvPr>
          <p:cNvSpPr txBox="1">
            <a:spLocks/>
          </p:cNvSpPr>
          <p:nvPr/>
        </p:nvSpPr>
        <p:spPr>
          <a:xfrm>
            <a:off x="60127" y="1175481"/>
            <a:ext cx="2181680" cy="157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Objective:</a:t>
            </a:r>
            <a:r>
              <a:rPr lang="en-US" sz="1600" dirty="0">
                <a:solidFill>
                  <a:schemeClr val="tx2"/>
                </a:solidFill>
              </a:rPr>
              <a:t> Detect suspicious activities and verify whether they constitute a network mapping or DDoS attack.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4FE972B6-AF02-6E2B-6901-80C0253EE9C7}"/>
              </a:ext>
            </a:extLst>
          </p:cNvPr>
          <p:cNvSpPr txBox="1">
            <a:spLocks/>
          </p:cNvSpPr>
          <p:nvPr/>
        </p:nvSpPr>
        <p:spPr>
          <a:xfrm>
            <a:off x="5278565" y="2030492"/>
            <a:ext cx="3161460" cy="21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4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Significant increase in traffic from multiple IP addresses.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Service disruptions (e.g., slow response times, resource exhaustion).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CPU or bandwidth usage on specific servers.</a:t>
            </a:r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1C1C5A80-D7F3-F7B4-EE5F-027EC197EF8F}"/>
              </a:ext>
            </a:extLst>
          </p:cNvPr>
          <p:cNvSpPr txBox="1">
            <a:spLocks/>
          </p:cNvSpPr>
          <p:nvPr/>
        </p:nvSpPr>
        <p:spPr>
          <a:xfrm>
            <a:off x="5278570" y="1440725"/>
            <a:ext cx="3036769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sz="19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b="1" dirty="0"/>
              <a:t>DDoS Indicators: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74235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F906-808E-1EB5-B643-36BC776E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15ADE8-F504-FD97-E092-FD1F49E6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Detection and Identification Phase</a:t>
            </a:r>
            <a:br>
              <a:rPr lang="en-US" b="1" dirty="0"/>
            </a:br>
            <a:endParaRPr lang="en-NG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4D0BEA-7D63-EF21-DBF6-6A6AB4C32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497" y="2169038"/>
            <a:ext cx="3161460" cy="2139725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SIEM (Security Information and Event Management) tools to correlate logs and events.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Traffic monitoring systems like Wireshark or NetFlow for deeper inspection.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5E5832A-2C9A-D44F-D4C4-8DB876823F3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223502" y="1579270"/>
            <a:ext cx="3036769" cy="462600"/>
          </a:xfrm>
        </p:spPr>
        <p:txBody>
          <a:bodyPr/>
          <a:lstStyle/>
          <a:p>
            <a:r>
              <a:rPr lang="en-US" b="1" dirty="0"/>
              <a:t>Tools:</a:t>
            </a:r>
            <a:endParaRPr lang="en-NG" dirty="0"/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023CA94B-043E-C8A5-D6FF-FD52DBD7AD75}"/>
              </a:ext>
            </a:extLst>
          </p:cNvPr>
          <p:cNvSpPr txBox="1">
            <a:spLocks/>
          </p:cNvSpPr>
          <p:nvPr/>
        </p:nvSpPr>
        <p:spPr>
          <a:xfrm>
            <a:off x="5001474" y="2169038"/>
            <a:ext cx="3161460" cy="21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4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Validate the nature of the attack (e.g., is it a port scan or a volumetric DDoS attack?).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Verify whether the traffic pattern is legitimate or part of a mapping/attack </a:t>
            </a:r>
            <a:r>
              <a:rPr lang="en-US" dirty="0" err="1"/>
              <a:t>attempt.If</a:t>
            </a:r>
            <a:r>
              <a:rPr lang="en-US" dirty="0"/>
              <a:t> confirmed, move to containment.</a:t>
            </a:r>
            <a:endParaRPr lang="en-NG" dirty="0"/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D3EE8217-6FA9-4A23-E81B-A3F0C1E735F1}"/>
              </a:ext>
            </a:extLst>
          </p:cNvPr>
          <p:cNvSpPr txBox="1">
            <a:spLocks/>
          </p:cNvSpPr>
          <p:nvPr/>
        </p:nvSpPr>
        <p:spPr>
          <a:xfrm>
            <a:off x="5001479" y="1579271"/>
            <a:ext cx="3036769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sz="19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b="1" dirty="0"/>
              <a:t>Actions: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284720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55C61-2B89-3E5D-2CEA-AA0BF7B5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FC444-8FBA-39E1-B653-0A8E696C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Containment Phase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1EF9D6-26AE-337C-6C55-06EEC2467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807" y="2269105"/>
            <a:ext cx="3161460" cy="15737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Block IP addresses performing network scanning using firewall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IP blacklisting or geo-blocking based on the attacker's location.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8CE74EA-8581-09E7-5148-5413B52E36B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241812" y="1440725"/>
            <a:ext cx="3036769" cy="706730"/>
          </a:xfrm>
        </p:spPr>
        <p:txBody>
          <a:bodyPr/>
          <a:lstStyle/>
          <a:p>
            <a:r>
              <a:rPr lang="en-US" b="1" dirty="0"/>
              <a:t>Network Mapping Containment:</a:t>
            </a:r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91108B33-E194-0216-3336-754018676428}"/>
              </a:ext>
            </a:extLst>
          </p:cNvPr>
          <p:cNvSpPr txBox="1">
            <a:spLocks/>
          </p:cNvSpPr>
          <p:nvPr/>
        </p:nvSpPr>
        <p:spPr>
          <a:xfrm>
            <a:off x="60127" y="1175481"/>
            <a:ext cx="2181680" cy="157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Objective: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r>
              <a:rPr lang="en-US" sz="1600" dirty="0">
                <a:solidFill>
                  <a:schemeClr val="tx2"/>
                </a:solidFill>
              </a:rPr>
              <a:t>Limit the damage and prevent the attack from escalating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81B98907-D396-C0AC-8C8E-29B1C4BC43A7}"/>
              </a:ext>
            </a:extLst>
          </p:cNvPr>
          <p:cNvSpPr txBox="1">
            <a:spLocks/>
          </p:cNvSpPr>
          <p:nvPr/>
        </p:nvSpPr>
        <p:spPr>
          <a:xfrm>
            <a:off x="5278570" y="2269104"/>
            <a:ext cx="3161460" cy="21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4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 DDoS protection from ISPs or cloud-based DDoS protection providers.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Apply rate-limiting to throttle traffic and minimize server overload.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EB5B642A-4F30-3041-5590-65D0ACB6E2CA}"/>
              </a:ext>
            </a:extLst>
          </p:cNvPr>
          <p:cNvSpPr txBox="1">
            <a:spLocks/>
          </p:cNvSpPr>
          <p:nvPr/>
        </p:nvSpPr>
        <p:spPr>
          <a:xfrm>
            <a:off x="5278570" y="1440725"/>
            <a:ext cx="3036769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sz="19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dirty="0"/>
              <a:t>DDoS Containment</a:t>
            </a:r>
            <a:endParaRPr lang="en-NG" dirty="0"/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C215B8D2-F402-C20D-13AD-68317F306B74}"/>
              </a:ext>
            </a:extLst>
          </p:cNvPr>
          <p:cNvSpPr txBox="1">
            <a:spLocks/>
          </p:cNvSpPr>
          <p:nvPr/>
        </p:nvSpPr>
        <p:spPr>
          <a:xfrm>
            <a:off x="1285848" y="4223385"/>
            <a:ext cx="6375715" cy="5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4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Notify stakeholders and relevant teams.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 the attack characteristics and the steps taken for containment.</a:t>
            </a: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77546160-6680-B35B-316E-E5B71AF1FC42}"/>
              </a:ext>
            </a:extLst>
          </p:cNvPr>
          <p:cNvSpPr txBox="1">
            <a:spLocks/>
          </p:cNvSpPr>
          <p:nvPr/>
        </p:nvSpPr>
        <p:spPr>
          <a:xfrm>
            <a:off x="1285849" y="3842824"/>
            <a:ext cx="3036769" cy="38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sz="19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b="1" dirty="0"/>
              <a:t>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72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6B873-9D49-E69A-BC1C-477E9426F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CC860-DA2E-1381-CAF6-CA93C9D9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Mitigation Phase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45F88C-1050-452E-2954-BFFB44B56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807" y="2168569"/>
            <a:ext cx="3161460" cy="2320304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Harden systems by disabling unused services and ports.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network segmentation to isolate critical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 IP-based restrictions to critical systems.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DD39997-F6FB-101C-EB16-CC75EB14FE9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241812" y="1440725"/>
            <a:ext cx="3036769" cy="727844"/>
          </a:xfrm>
        </p:spPr>
        <p:txBody>
          <a:bodyPr/>
          <a:lstStyle/>
          <a:p>
            <a:r>
              <a:rPr lang="en-US" b="1" dirty="0"/>
              <a:t>Network Mapping Mitigation:</a:t>
            </a:r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A7EFAE-6BD0-0680-E070-132732A3DFA3}"/>
              </a:ext>
            </a:extLst>
          </p:cNvPr>
          <p:cNvSpPr txBox="1">
            <a:spLocks/>
          </p:cNvSpPr>
          <p:nvPr/>
        </p:nvSpPr>
        <p:spPr>
          <a:xfrm>
            <a:off x="60127" y="1175481"/>
            <a:ext cx="2181680" cy="157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Objective: </a:t>
            </a:r>
            <a:r>
              <a:rPr lang="en-US" sz="1600" dirty="0">
                <a:solidFill>
                  <a:schemeClr val="tx2"/>
                </a:solidFill>
              </a:rPr>
              <a:t>Counteract the effects of the attack and minimize the impact on business operations.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D2029DDB-7026-9A6A-B0AA-0A2BE8F7FF69}"/>
              </a:ext>
            </a:extLst>
          </p:cNvPr>
          <p:cNvSpPr txBox="1">
            <a:spLocks/>
          </p:cNvSpPr>
          <p:nvPr/>
        </p:nvSpPr>
        <p:spPr>
          <a:xfrm>
            <a:off x="5278565" y="2030492"/>
            <a:ext cx="3161460" cy="21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4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Web Application Firewalls (WAF) to filter out malicious requests.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Utilize load balancers to distribute traffic across servers.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application-layer DDoS, deploy caching mechanisms to reduce load on the origin servers.</a:t>
            </a:r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DE3EEC3D-B4CF-363A-11BF-CF8B7A895CD1}"/>
              </a:ext>
            </a:extLst>
          </p:cNvPr>
          <p:cNvSpPr txBox="1">
            <a:spLocks/>
          </p:cNvSpPr>
          <p:nvPr/>
        </p:nvSpPr>
        <p:spPr>
          <a:xfrm>
            <a:off x="5278570" y="1440725"/>
            <a:ext cx="3036769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sz="19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b="1" dirty="0"/>
              <a:t>DDoS Mitigation: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05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14E40-FEA6-7AAB-4BE5-FE3974457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CFBA02-E7E9-1D97-7680-3EEC0A5B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Recovery Phase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F8B91-3511-07AD-D6B2-A647B67E2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727" y="2004236"/>
            <a:ext cx="3567540" cy="2320304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Restore services gradually, monitoring traffic patterns for any signs of a returning attack.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Check system integrity and validate that no data or configurations were altered.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Reconfigure traffic limits or firewall rules adjusted during the attack.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C54147E-CF80-DA8B-9E84-CB1B9959D54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241812" y="1440725"/>
            <a:ext cx="3036769" cy="462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Actions:</a:t>
            </a:r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EE00574-5595-D34B-4B57-DC9BA9835477}"/>
              </a:ext>
            </a:extLst>
          </p:cNvPr>
          <p:cNvSpPr txBox="1">
            <a:spLocks/>
          </p:cNvSpPr>
          <p:nvPr/>
        </p:nvSpPr>
        <p:spPr>
          <a:xfrm>
            <a:off x="60127" y="1175481"/>
            <a:ext cx="2181680" cy="157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</a:rPr>
              <a:t>Objective: </a:t>
            </a:r>
            <a:r>
              <a:rPr lang="en-US" sz="1600" dirty="0">
                <a:solidFill>
                  <a:schemeClr val="tx2"/>
                </a:solidFill>
              </a:rPr>
              <a:t>Restore services and systems to their normal state.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1B1127E6-A684-178B-2DCA-CC0435A15D94}"/>
              </a:ext>
            </a:extLst>
          </p:cNvPr>
          <p:cNvSpPr txBox="1">
            <a:spLocks/>
          </p:cNvSpPr>
          <p:nvPr/>
        </p:nvSpPr>
        <p:spPr>
          <a:xfrm>
            <a:off x="5278565" y="2030492"/>
            <a:ext cx="3161460" cy="21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4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Keep monitoring for returning or residual attacks using network and traffic logs.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SIEM rules and network traffic baselines post-attack.</a:t>
            </a:r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9789B340-2EAD-5E85-EEC4-42970FEE2404}"/>
              </a:ext>
            </a:extLst>
          </p:cNvPr>
          <p:cNvSpPr txBox="1">
            <a:spLocks/>
          </p:cNvSpPr>
          <p:nvPr/>
        </p:nvSpPr>
        <p:spPr>
          <a:xfrm>
            <a:off x="5278570" y="1440725"/>
            <a:ext cx="3036769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sz="19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b="1" dirty="0"/>
              <a:t>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8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C24B6-31DD-9413-D1FA-809ECEC08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AE0DA7-2CA7-A6BF-8FA9-2959D8A4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Post-Incident Review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6DA562-129E-5996-B4D7-937EE01CF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727" y="2004236"/>
            <a:ext cx="3567540" cy="2320304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 a post-mortem analysis with all involved teams.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gaps in detection, containment, and mitigation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the incident response playbook with lessons learned.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Review and improve collaboration with external parties (e.g., ISPs, cloud providers).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23A85EB-B532-F4B4-BE68-5F7D2DA6FCA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241812" y="1440725"/>
            <a:ext cx="3036769" cy="462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Actions:</a:t>
            </a:r>
            <a:endParaRPr lang="en-US" dirty="0"/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D7DD914C-2676-D5D5-93F4-68EFEB31025C}"/>
              </a:ext>
            </a:extLst>
          </p:cNvPr>
          <p:cNvSpPr txBox="1">
            <a:spLocks/>
          </p:cNvSpPr>
          <p:nvPr/>
        </p:nvSpPr>
        <p:spPr>
          <a:xfrm>
            <a:off x="5278565" y="2030492"/>
            <a:ext cx="3161460" cy="21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4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 the attack details, timeline of the response, and any changes made to the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 report for internal stakeholders, including root cause analysis and proposed future prevention mechanisms.</a:t>
            </a:r>
          </a:p>
        </p:txBody>
      </p:sp>
      <p:sp>
        <p:nvSpPr>
          <p:cNvPr id="15" name="Subtitle 8">
            <a:extLst>
              <a:ext uri="{FF2B5EF4-FFF2-40B4-BE49-F238E27FC236}">
                <a16:creationId xmlns:a16="http://schemas.microsoft.com/office/drawing/2014/main" id="{3EB1F753-18AD-1782-8427-7E90704C65A4}"/>
              </a:ext>
            </a:extLst>
          </p:cNvPr>
          <p:cNvSpPr txBox="1">
            <a:spLocks/>
          </p:cNvSpPr>
          <p:nvPr/>
        </p:nvSpPr>
        <p:spPr>
          <a:xfrm>
            <a:off x="5278570" y="1440725"/>
            <a:ext cx="3036769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eko"/>
              <a:buNone/>
              <a:defRPr sz="19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None/>
              <a:defRPr sz="1600" b="0" i="0" u="none" strike="noStrike" cap="none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b="1" dirty="0"/>
              <a:t>Reporting: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50F23-8B0C-1DF8-578E-70E4939DEDFE}"/>
              </a:ext>
            </a:extLst>
          </p:cNvPr>
          <p:cNvSpPr txBox="1"/>
          <p:nvPr/>
        </p:nvSpPr>
        <p:spPr>
          <a:xfrm>
            <a:off x="0" y="1129145"/>
            <a:ext cx="20366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Objective:</a:t>
            </a:r>
            <a:r>
              <a:rPr lang="en-US" dirty="0">
                <a:solidFill>
                  <a:schemeClr val="tx2"/>
                </a:solidFill>
              </a:rPr>
              <a:t> Learn from the incident and improve </a:t>
            </a:r>
            <a:r>
              <a:rPr lang="en-US" dirty="0" err="1">
                <a:solidFill>
                  <a:schemeClr val="tx2"/>
                </a:solidFill>
              </a:rPr>
              <a:t>defences</a:t>
            </a:r>
            <a:r>
              <a:rPr lang="en-US" dirty="0">
                <a:solidFill>
                  <a:schemeClr val="tx2"/>
                </a:solidFill>
              </a:rPr>
              <a:t> for future attacks.</a:t>
            </a:r>
          </a:p>
          <a:p>
            <a:endParaRPr lang="en-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85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D4B8A3B6-25E3-877C-7D5A-1C35B31AD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>
            <a:extLst>
              <a:ext uri="{FF2B5EF4-FFF2-40B4-BE49-F238E27FC236}">
                <a16:creationId xmlns:a16="http://schemas.microsoft.com/office/drawing/2014/main" id="{DD460C42-F53F-F574-6E9C-779DE71FEC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859157"/>
            <a:ext cx="6633966" cy="1467545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r>
              <a:rPr lang="en-US" sz="3600" b="1" dirty="0"/>
              <a:t>Best Practices for Playbook Development</a:t>
            </a:r>
          </a:p>
        </p:txBody>
      </p:sp>
      <p:grpSp>
        <p:nvGrpSpPr>
          <p:cNvPr id="275" name="Google Shape;275;p45">
            <a:extLst>
              <a:ext uri="{FF2B5EF4-FFF2-40B4-BE49-F238E27FC236}">
                <a16:creationId xmlns:a16="http://schemas.microsoft.com/office/drawing/2014/main" id="{9C39B9B1-4FB5-D67E-3D79-49BB0AAACCD2}"/>
              </a:ext>
            </a:extLst>
          </p:cNvPr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>
              <a:extLst>
                <a:ext uri="{FF2B5EF4-FFF2-40B4-BE49-F238E27FC236}">
                  <a16:creationId xmlns:a16="http://schemas.microsoft.com/office/drawing/2014/main" id="{4A14EA19-F205-80DE-CBC2-1483118AE8B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>
              <a:extLst>
                <a:ext uri="{FF2B5EF4-FFF2-40B4-BE49-F238E27FC236}">
                  <a16:creationId xmlns:a16="http://schemas.microsoft.com/office/drawing/2014/main" id="{87964CF0-CDDC-A681-17A4-AE1C43397BD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>
            <a:extLst>
              <a:ext uri="{FF2B5EF4-FFF2-40B4-BE49-F238E27FC236}">
                <a16:creationId xmlns:a16="http://schemas.microsoft.com/office/drawing/2014/main" id="{9FB871FF-D085-7915-D35B-FBB439427A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>
            <a:extLst>
              <a:ext uri="{FF2B5EF4-FFF2-40B4-BE49-F238E27FC236}">
                <a16:creationId xmlns:a16="http://schemas.microsoft.com/office/drawing/2014/main" id="{037A8B68-AAD4-E727-4053-CFA76620AFE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9548FD3A-9BBE-E3CC-F605-901A41C925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1FA4D852-C324-5A9B-51D5-EE4337200F8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DCED3694-24D6-2F60-8014-998FA478B6F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7C5C35-2FF0-ED62-31A1-FDA5A1F2B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an Incident Response Playbook?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structured guide for responding to cybersecurity incidents.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Standardizes processes, making response efficient and effective.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are Playbooks Important?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response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Minimizes damage and downtime.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5D6FE-2DA1-3F65-6E3C-049EFCAD187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2788" y="2546569"/>
            <a:ext cx="7197804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Tailor playbooks to your organization's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Keep them updated with evolving threats.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Regularly conduct incident response exercises (tabletop simulations).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automation where possible (e.g., SOAR platforms).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integration with SIEM (Security Information and Event Management) systems.</a:t>
            </a:r>
          </a:p>
        </p:txBody>
      </p:sp>
    </p:spTree>
    <p:extLst>
      <p:ext uri="{BB962C8B-B14F-4D97-AF65-F5344CB8AC3E}">
        <p14:creationId xmlns:p14="http://schemas.microsoft.com/office/powerpoint/2010/main" val="3248775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2"/>
          <p:cNvSpPr txBox="1">
            <a:spLocks noGrp="1"/>
          </p:cNvSpPr>
          <p:nvPr>
            <p:ph type="title"/>
          </p:nvPr>
        </p:nvSpPr>
        <p:spPr>
          <a:xfrm>
            <a:off x="2857499" y="1507331"/>
            <a:ext cx="6180369" cy="16263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</a:p>
        </p:txBody>
      </p:sp>
      <p:pic>
        <p:nvPicPr>
          <p:cNvPr id="627" name="Google Shape;62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875" y="-7840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C0DFEFE-8DB2-33F3-DF92-F94A3D25FD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804781"/>
              </p:ext>
            </p:extLst>
          </p:nvPr>
        </p:nvGraphicFramePr>
        <p:xfrm>
          <a:off x="3597389" y="1947460"/>
          <a:ext cx="4700587" cy="746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3261301" imgH="518037" progId="Package">
                  <p:embed/>
                </p:oleObj>
              </mc:Choice>
              <mc:Fallback>
                <p:oleObj name="Packager Shell Object" showAsIcon="1" r:id="rId5" imgW="3261301" imgH="5180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97389" y="1947460"/>
                        <a:ext cx="4700587" cy="746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E4808A-89F1-6EA0-F79B-E9DC57FE771C}"/>
              </a:ext>
            </a:extLst>
          </p:cNvPr>
          <p:cNvSpPr txBox="1"/>
          <p:nvPr/>
        </p:nvSpPr>
        <p:spPr>
          <a:xfrm>
            <a:off x="2680692" y="207765"/>
            <a:ext cx="5861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Resources</a:t>
            </a:r>
            <a:endParaRPr lang="en-NG" sz="3600" dirty="0">
              <a:solidFill>
                <a:schemeClr val="bg1"/>
              </a:solidFill>
            </a:endParaRPr>
          </a:p>
        </p:txBody>
      </p:sp>
      <p:sp>
        <p:nvSpPr>
          <p:cNvPr id="6" name="Google Shape;626;p62">
            <a:extLst>
              <a:ext uri="{FF2B5EF4-FFF2-40B4-BE49-F238E27FC236}">
                <a16:creationId xmlns:a16="http://schemas.microsoft.com/office/drawing/2014/main" id="{0FA8584B-7A18-AD6C-3852-E962408246AC}"/>
              </a:ext>
            </a:extLst>
          </p:cNvPr>
          <p:cNvSpPr txBox="1">
            <a:spLocks/>
          </p:cNvSpPr>
          <p:nvPr/>
        </p:nvSpPr>
        <p:spPr>
          <a:xfrm>
            <a:off x="4350543" y="3231098"/>
            <a:ext cx="4053912" cy="10643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  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79DF1B4-4D60-AA73-217F-E898156886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408294"/>
              </p:ext>
            </p:extLst>
          </p:nvPr>
        </p:nvGraphicFramePr>
        <p:xfrm>
          <a:off x="4783676" y="3464995"/>
          <a:ext cx="3187646" cy="596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2766045" imgH="518037" progId="Package">
                  <p:embed/>
                </p:oleObj>
              </mc:Choice>
              <mc:Fallback>
                <p:oleObj name="Packager Shell Object" showAsIcon="1" r:id="rId7" imgW="2766045" imgH="518037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03CB131-ECC4-4E59-0AC1-5BDB3F78D5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3676" y="3464995"/>
                        <a:ext cx="3187646" cy="596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642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Playbooks</a:t>
            </a:r>
            <a:endParaRPr dirty="0"/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03457" y="3044212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8D235C-1F28-1E92-2556-F7CF69D8BB7F}"/>
              </a:ext>
            </a:extLst>
          </p:cNvPr>
          <p:cNvSpPr txBox="1"/>
          <p:nvPr/>
        </p:nvSpPr>
        <p:spPr>
          <a:xfrm>
            <a:off x="400050" y="1214438"/>
            <a:ext cx="73677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Playbooks provide a standardized, consistent, and swift approach to incident response.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reduce risk and improve recovery from cyberattacks.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leverage Open Source Tools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Are cost-effective solutions for efficient incident handling.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Tailorable to specific organizational needs.</a:t>
            </a:r>
          </a:p>
        </p:txBody>
      </p:sp>
    </p:spTree>
    <p:extLst>
      <p:ext uri="{BB962C8B-B14F-4D97-AF65-F5344CB8AC3E}">
        <p14:creationId xmlns:p14="http://schemas.microsoft.com/office/powerpoint/2010/main" val="352295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3674199" y="2106650"/>
            <a:ext cx="4730301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Incident Response</a:t>
            </a:r>
            <a:endParaRPr dirty="0"/>
          </a:p>
        </p:txBody>
      </p:sp>
      <p:sp>
        <p:nvSpPr>
          <p:cNvPr id="310" name="Google Shape;310;p47"/>
          <p:cNvSpPr txBox="1">
            <a:spLocks noGrp="1"/>
          </p:cNvSpPr>
          <p:nvPr>
            <p:ph type="title" idx="2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5829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0" y="168321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647121" y="177704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47862" y="1683838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400" y="943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250" y="36266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1691" y="899509"/>
            <a:ext cx="875027" cy="89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CC0000"/>
                </a:solidFill>
              </a:rPr>
              <a:t>Assignment Reviews</a:t>
            </a:r>
            <a:endParaRPr sz="4000" dirty="0">
              <a:solidFill>
                <a:srgbClr val="CC0000"/>
              </a:solidFill>
            </a:endParaRPr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1231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7"/>
          <p:cNvSpPr/>
          <p:nvPr/>
        </p:nvSpPr>
        <p:spPr>
          <a:xfrm>
            <a:off x="1727250" y="539500"/>
            <a:ext cx="5689500" cy="213517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57"/>
          <p:cNvGrpSpPr/>
          <p:nvPr/>
        </p:nvGrpSpPr>
        <p:grpSpPr>
          <a:xfrm>
            <a:off x="4572000" y="3366574"/>
            <a:ext cx="387661" cy="387661"/>
            <a:chOff x="1379798" y="1723250"/>
            <a:chExt cx="397887" cy="397887"/>
          </a:xfrm>
        </p:grpSpPr>
        <p:sp>
          <p:nvSpPr>
            <p:cNvPr id="1404" name="Google Shape;1404;p5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57"/>
          <p:cNvGrpSpPr/>
          <p:nvPr/>
        </p:nvGrpSpPr>
        <p:grpSpPr>
          <a:xfrm>
            <a:off x="3772348" y="3366574"/>
            <a:ext cx="387641" cy="387661"/>
            <a:chOff x="864491" y="1723250"/>
            <a:chExt cx="397866" cy="397887"/>
          </a:xfrm>
        </p:grpSpPr>
        <p:sp>
          <p:nvSpPr>
            <p:cNvPr id="1412" name="Google Shape;1412;p5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57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416" name="Google Shape;1416;p57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</a:rPr>
              <a:t>Do you have any questions?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amosmarvellous48@gmail.com 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+234</a:t>
            </a:r>
            <a:r>
              <a:rPr lang="en" dirty="0"/>
              <a:t> 702 625 4613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421" name="Google Shape;1421;p57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1422" name="Google Shape;1422;p5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8" name="Google Shape;1428;p57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1429" name="Google Shape;1429;p5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57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1436" name="Google Shape;1436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57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1440" name="Google Shape;1440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" name="Google Shape;1443;p57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1444" name="Google Shape;1444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57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1448" name="Google Shape;1448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1" name="Google Shape;1451;p57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1452" name="Google Shape;1452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7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1456" name="Google Shape;1456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Incident Response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Incident Response (IR) refers to managing and addressing security breaches or cyberattacks.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Minimize the impact of an attack and restore operations efficiently.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224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Incident Response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0">
              <a:buNone/>
            </a:pPr>
            <a:r>
              <a:rPr lang="en-US" b="1" dirty="0"/>
              <a:t>Incident Response Phases: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Preparation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Identification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Containment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Eradication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Recovery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Lessons Learned</a:t>
            </a:r>
            <a:endParaRPr lang="en-US"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65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 of Incident Response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3136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Minimize Impact</a:t>
            </a:r>
            <a:r>
              <a:rPr lang="en-US" dirty="0"/>
              <a:t>: Rapid and efficient response reduces damage to systems, data, and reputation.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Meet Regulatory Requirements</a:t>
            </a:r>
            <a:r>
              <a:rPr lang="en-US" dirty="0"/>
              <a:t>: Compliance with standards (e.g., GDPR, NIST).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Operational Continuity</a:t>
            </a:r>
            <a:r>
              <a:rPr lang="en-US" dirty="0"/>
              <a:t>: Keeps businesses functional even during a cyber incident.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Cost Efficiency</a:t>
            </a:r>
            <a:r>
              <a:rPr lang="en-US" dirty="0"/>
              <a:t>: A well-prepared response reduces financial damage caused by downtime, data breaches, and lawsuits.</a:t>
            </a: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9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-US" dirty="0"/>
              <a:t>Key Concepts in Incident Response</a:t>
            </a:r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68017" y="1471126"/>
            <a:ext cx="3856437" cy="3136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Threat Vectors: </a:t>
            </a:r>
            <a:r>
              <a:rPr lang="en-US" dirty="0"/>
              <a:t>How attackers infiltrate systems (e.g., phishing, malware, DDoS, insider threats).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Indicators of Compromise (IoC): </a:t>
            </a:r>
            <a:r>
              <a:rPr lang="en-US" dirty="0"/>
              <a:t>Warning signs of an attack (e.g., unusual network traffic, unauthorized access).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Security Information and Event Management (SIEM): </a:t>
            </a:r>
            <a:r>
              <a:rPr lang="en-US" dirty="0"/>
              <a:t>Tools used for real-time monitoring and analysis of security alerts.</a:t>
            </a: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48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>
          <a:extLst>
            <a:ext uri="{FF2B5EF4-FFF2-40B4-BE49-F238E27FC236}">
              <a16:creationId xmlns:a16="http://schemas.microsoft.com/office/drawing/2014/main" id="{9AE622A7-F0ED-6867-14FE-20E2CF27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>
            <a:extLst>
              <a:ext uri="{FF2B5EF4-FFF2-40B4-BE49-F238E27FC236}">
                <a16:creationId xmlns:a16="http://schemas.microsoft.com/office/drawing/2014/main" id="{C7C5ACB9-0663-9DBD-54CF-6F21B7A68F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8054" y="1874400"/>
            <a:ext cx="5274251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Incident Response Playbooks</a:t>
            </a:r>
            <a:endParaRPr sz="2800" dirty="0"/>
          </a:p>
        </p:txBody>
      </p:sp>
      <p:sp>
        <p:nvSpPr>
          <p:cNvPr id="310" name="Google Shape;310;p47">
            <a:extLst>
              <a:ext uri="{FF2B5EF4-FFF2-40B4-BE49-F238E27FC236}">
                <a16:creationId xmlns:a16="http://schemas.microsoft.com/office/drawing/2014/main" id="{D303FC18-545F-80A4-7E0A-E15C645A2C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48221" y="498764"/>
            <a:ext cx="2561400" cy="13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12" name="Google Shape;312;p47">
            <a:extLst>
              <a:ext uri="{FF2B5EF4-FFF2-40B4-BE49-F238E27FC236}">
                <a16:creationId xmlns:a16="http://schemas.microsoft.com/office/drawing/2014/main" id="{8ABA8726-D749-A694-10FE-69947435E6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5829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>
            <a:extLst>
              <a:ext uri="{FF2B5EF4-FFF2-40B4-BE49-F238E27FC236}">
                <a16:creationId xmlns:a16="http://schemas.microsoft.com/office/drawing/2014/main" id="{4B851C1F-EEE4-4E62-0ADA-7C933CE2D0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0" y="168321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>
            <a:extLst>
              <a:ext uri="{FF2B5EF4-FFF2-40B4-BE49-F238E27FC236}">
                <a16:creationId xmlns:a16="http://schemas.microsoft.com/office/drawing/2014/main" id="{A19075F4-4413-61ED-191C-7CEA6EE64B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647121" y="177704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>
            <a:extLst>
              <a:ext uri="{FF2B5EF4-FFF2-40B4-BE49-F238E27FC236}">
                <a16:creationId xmlns:a16="http://schemas.microsoft.com/office/drawing/2014/main" id="{6918F310-A170-42DF-01DE-168085494A6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47862" y="1683838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>
            <a:extLst>
              <a:ext uri="{FF2B5EF4-FFF2-40B4-BE49-F238E27FC236}">
                <a16:creationId xmlns:a16="http://schemas.microsoft.com/office/drawing/2014/main" id="{050D702F-E1DE-EFCE-46E7-A44343A6EEB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400" y="943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>
            <a:extLst>
              <a:ext uri="{FF2B5EF4-FFF2-40B4-BE49-F238E27FC236}">
                <a16:creationId xmlns:a16="http://schemas.microsoft.com/office/drawing/2014/main" id="{46868C5B-A673-B845-9241-C810E2A2419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250" y="36266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>
            <a:extLst>
              <a:ext uri="{FF2B5EF4-FFF2-40B4-BE49-F238E27FC236}">
                <a16:creationId xmlns:a16="http://schemas.microsoft.com/office/drawing/2014/main" id="{7DB13C76-C50B-BDBE-0C9A-D64BA3BA06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1691" y="899509"/>
            <a:ext cx="875027" cy="892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44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713225" y="859158"/>
            <a:ext cx="4644900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DBD37D1-1467-80D9-D7CA-D05BDE042CD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2788" y="1838683"/>
            <a:ext cx="69076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What is an Incident Response Playbook?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A structured guide for responding to cybersecurity incidents.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Standardizes processes, making response efficient and effective.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NG" sz="18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NG" altLang="en-NG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Why are Playbooks Important?</a:t>
            </a: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Ensures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Reduces response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NG" altLang="en-NG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Minimizes damage and downtime.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1618</Words>
  <Application>Microsoft Office PowerPoint</Application>
  <PresentationFormat>On-screen Show (16:9)</PresentationFormat>
  <Paragraphs>227</Paragraphs>
  <Slides>31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Cardo</vt:lpstr>
      <vt:lpstr>Karla</vt:lpstr>
      <vt:lpstr>Open Sans</vt:lpstr>
      <vt:lpstr>Arial</vt:lpstr>
      <vt:lpstr>Teko</vt:lpstr>
      <vt:lpstr>Josefin Sans</vt:lpstr>
      <vt:lpstr>Black and Gold Pitch Deck by Slidesgo</vt:lpstr>
      <vt:lpstr>Packager Shell Object</vt:lpstr>
      <vt:lpstr>Incident Response using Pre-Defined Procedures.</vt:lpstr>
      <vt:lpstr>PowerPoint Presentation</vt:lpstr>
      <vt:lpstr>Introduction to Incident Response</vt:lpstr>
      <vt:lpstr>Incident Response</vt:lpstr>
      <vt:lpstr>Incident Response</vt:lpstr>
      <vt:lpstr>Importance of Incident Response</vt:lpstr>
      <vt:lpstr>Key Concepts in Incident Response</vt:lpstr>
      <vt:lpstr>Incident Response Playbooks</vt:lpstr>
      <vt:lpstr>Introduction</vt:lpstr>
      <vt:lpstr>Types of security Incidents</vt:lpstr>
      <vt:lpstr>Structure of a Playbook</vt:lpstr>
      <vt:lpstr>Key Elements of a Playbook</vt:lpstr>
      <vt:lpstr>Example Playbooks</vt:lpstr>
      <vt:lpstr>Playbook 1: Ransomware Attack</vt:lpstr>
      <vt:lpstr>Playbook 2: Phishing Attack </vt:lpstr>
      <vt:lpstr>Playbook 4: Denial of Service (DoS) Attack</vt:lpstr>
      <vt:lpstr>Practical Exercise: Develop a Network Mapping/DDoS incident playbook</vt:lpstr>
      <vt:lpstr>Preparation Phase</vt:lpstr>
      <vt:lpstr>Preparation Phase</vt:lpstr>
      <vt:lpstr>Preparation Phase</vt:lpstr>
      <vt:lpstr>Detection and Identification Phase </vt:lpstr>
      <vt:lpstr>Detection and Identification Phase </vt:lpstr>
      <vt:lpstr>Containment Phase</vt:lpstr>
      <vt:lpstr>Mitigation Phase</vt:lpstr>
      <vt:lpstr>Recovery Phase</vt:lpstr>
      <vt:lpstr>Post-Incident Review</vt:lpstr>
      <vt:lpstr>Best Practices for Playbook Development</vt:lpstr>
      <vt:lpstr>  </vt:lpstr>
      <vt:lpstr>Summary of Playbooks</vt:lpstr>
      <vt:lpstr>Assignment Reviews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Marvellous Amos</dc:creator>
  <cp:lastModifiedBy>Marvellous Amos</cp:lastModifiedBy>
  <cp:revision>14</cp:revision>
  <dcterms:modified xsi:type="dcterms:W3CDTF">2024-11-08T12:26:35Z</dcterms:modified>
</cp:coreProperties>
</file>